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4"/>
  </p:notesMasterIdLst>
  <p:sldIdLst>
    <p:sldId id="262" r:id="rId3"/>
  </p:sldIdLst>
  <p:sldSz cx="9144000" cy="5143500" type="screen16x9"/>
  <p:notesSz cx="6858000" cy="9144000"/>
  <p:embeddedFontLst>
    <p:embeddedFont>
      <p:font typeface="Bebas Neue" panose="020B0604020202020204" charset="0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1673" autoAdjust="0"/>
  </p:normalViewPr>
  <p:slideViewPr>
    <p:cSldViewPr snapToGrid="0">
      <p:cViewPr varScale="1">
        <p:scale>
          <a:sx n="54" d="100"/>
          <a:sy n="54" d="100"/>
        </p:scale>
        <p:origin x="164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d2aed735f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g8d2aed735f_0_106:notes"/>
          <p:cNvSpPr txBox="1">
            <a:spLocks noGrp="1"/>
          </p:cNvSpPr>
          <p:nvPr>
            <p:ph type="body" idx="1"/>
          </p:nvPr>
        </p:nvSpPr>
        <p:spPr>
          <a:xfrm>
            <a:off x="685802" y="434340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u="sng" dirty="0">
                <a:solidFill>
                  <a:schemeClr val="dk1"/>
                </a:solidFill>
              </a:rPr>
              <a:t>Jaclyn</a:t>
            </a:r>
            <a:endParaRPr u="sng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u="sng" dirty="0">
                <a:solidFill>
                  <a:schemeClr val="dk1"/>
                </a:solidFill>
              </a:rPr>
              <a:t>Time: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b="1" dirty="0">
                <a:solidFill>
                  <a:schemeClr val="dk1"/>
                </a:solidFill>
              </a:rPr>
              <a:t> 20 seconds</a:t>
            </a:r>
            <a:endParaRPr b="1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/>
              <a:t>When building </a:t>
            </a:r>
            <a:r>
              <a:rPr lang="en-US"/>
              <a:t>our MLR </a:t>
            </a:r>
            <a:r>
              <a:rPr lang="en-US" dirty="0"/>
              <a:t>models we also reviewed trend and lag to see if those had any significance when predicting COVID hospitalization cases</a:t>
            </a:r>
            <a:r>
              <a:rPr lang="en" dirty="0"/>
              <a:t>. It turned out there was no relevant correlation between </a:t>
            </a:r>
            <a:r>
              <a:rPr lang="en-US" dirty="0"/>
              <a:t>hospitalization cases and new cases</a:t>
            </a:r>
            <a:r>
              <a:rPr lang="en" dirty="0"/>
              <a:t>. </a:t>
            </a:r>
            <a:r>
              <a:rPr lang="en-US" dirty="0"/>
              <a:t>We also surface smaller ASEs and AICs for the model using no trend than the one using trend. This was interesting insight that time was not a significant factor for forecasting in this case.</a:t>
            </a:r>
            <a:endParaRPr dirty="0"/>
          </a:p>
        </p:txBody>
      </p:sp>
      <p:sp>
        <p:nvSpPr>
          <p:cNvPr id="144" name="Google Shape;144;g8d2aed735f_0_106:notes"/>
          <p:cNvSpPr txBox="1">
            <a:spLocks noGrp="1"/>
          </p:cNvSpPr>
          <p:nvPr>
            <p:ph type="sldNum" idx="12"/>
          </p:nvPr>
        </p:nvSpPr>
        <p:spPr>
          <a:xfrm>
            <a:off x="3884621" y="868522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">
  <p:cSld name="SLIDE 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835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Bebas Neue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387242" y="706858"/>
            <a:ext cx="8352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Font typeface="Arial"/>
              <a:buNone/>
              <a:defRPr>
                <a:solidFill>
                  <a:srgbClr val="7F7F7F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ftr" idx="11"/>
          </p:nvPr>
        </p:nvSpPr>
        <p:spPr>
          <a:xfrm>
            <a:off x="2968353" y="4557271"/>
            <a:ext cx="3207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body" idx="2"/>
          </p:nvPr>
        </p:nvSpPr>
        <p:spPr>
          <a:xfrm>
            <a:off x="387240" y="1264443"/>
            <a:ext cx="8352000" cy="30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">
  <p:cSld name="SLIDE 3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835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83C51"/>
              </a:buClr>
              <a:buSzPts val="2700"/>
              <a:buFont typeface="Bebas Neue"/>
              <a:buNone/>
              <a:defRPr>
                <a:solidFill>
                  <a:srgbClr val="083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387242" y="706858"/>
            <a:ext cx="8352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None/>
              <a:defRPr>
                <a:solidFill>
                  <a:srgbClr val="7F7F7F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>
            <a:off x="387240" y="1264443"/>
            <a:ext cx="3993900" cy="30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3"/>
          </p:nvPr>
        </p:nvSpPr>
        <p:spPr>
          <a:xfrm>
            <a:off x="4733721" y="1264443"/>
            <a:ext cx="3993900" cy="30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ftr" idx="11"/>
          </p:nvPr>
        </p:nvSpPr>
        <p:spPr>
          <a:xfrm>
            <a:off x="2968353" y="4557271"/>
            <a:ext cx="3207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LIDE 4">
  <p:cSld name="2_SLIDE 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387240" y="1264443"/>
            <a:ext cx="5262000" cy="30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3494947" y="4557271"/>
            <a:ext cx="2154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>
            <a:spLocks noGrp="1"/>
          </p:cNvSpPr>
          <p:nvPr>
            <p:ph type="pic" idx="2"/>
          </p:nvPr>
        </p:nvSpPr>
        <p:spPr>
          <a:xfrm>
            <a:off x="5936700" y="0"/>
            <a:ext cx="3207300" cy="51435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700"/>
              <a:buFont typeface="Noto Sans Symbols"/>
              <a:buChar char="▪"/>
              <a:defRPr sz="1700" b="0" i="0" u="none" strike="noStrike" cap="none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500"/>
              <a:buFont typeface="Noto Sans Symbols"/>
              <a:buChar char="−"/>
              <a:defRPr sz="15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526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83C51"/>
              </a:buClr>
              <a:buSzPts val="2700"/>
              <a:buFont typeface="Bebas Neue"/>
              <a:buNone/>
              <a:defRPr>
                <a:solidFill>
                  <a:srgbClr val="083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3"/>
          </p:nvPr>
        </p:nvSpPr>
        <p:spPr>
          <a:xfrm>
            <a:off x="387242" y="706858"/>
            <a:ext cx="5262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None/>
              <a:defRPr>
                <a:solidFill>
                  <a:srgbClr val="7F7F7F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2"/>
            <a:ext cx="9144000" cy="51435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83C5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835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Bebas Neue"/>
              <a:buNone/>
              <a:defRPr sz="27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387242" y="1264443"/>
            <a:ext cx="8352000" cy="30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marR="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700"/>
              <a:buFont typeface="Noto Sans Symbols"/>
              <a:buChar char="▪"/>
              <a:defRPr sz="17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500"/>
              <a:buFont typeface="Noto Sans Symbols"/>
              <a:buChar char="−"/>
              <a:defRPr sz="15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2968353" y="4557271"/>
            <a:ext cx="3207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387250" y="308124"/>
            <a:ext cx="5261700" cy="1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Bebas Neue"/>
              <a:buNone/>
            </a:pPr>
            <a:r>
              <a:rPr lang="en" sz="1100">
                <a:solidFill>
                  <a:schemeClr val="dk1"/>
                </a:solidFill>
              </a:rPr>
              <a:t>United states 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47" name="Google Shape;147;p24" descr="Ein Bild, das Tisch, Person, sitzend, Brille enthält.&#10;&#10;Automatisch generierte Beschreibu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5936700" y="0"/>
            <a:ext cx="3207300" cy="51435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42113" y="3335388"/>
            <a:ext cx="2340865" cy="155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/>
        </p:nvSpPr>
        <p:spPr>
          <a:xfrm>
            <a:off x="387250" y="669875"/>
            <a:ext cx="4972200" cy="43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Noto Sans Symbols"/>
              <a:buChar char="▪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MLR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−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AIC: 2184.712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▪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7-Day ASE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−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631,469.8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▪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90-Day ASE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−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567,209,810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▪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MLR w/ trend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−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AIC: 2186.678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▪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7-Day ASE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−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1,449,565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▪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90-Day ASE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Calibri"/>
              <a:buChar char="−"/>
            </a:pPr>
            <a:r>
              <a:rPr lang="en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2,867,623,021</a:t>
            </a:r>
            <a:endParaRPr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06496" y="1740292"/>
            <a:ext cx="2212101" cy="14947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06497" y="137677"/>
            <a:ext cx="2212100" cy="155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D2E4742A-F274-4235-B66B-CF36FDF10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7545">
        <p:fade/>
      </p:transition>
    </mc:Choice>
    <mc:Fallback>
      <p:transition spd="med" advTm="2754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ESENTATIONLOAD">
  <a:themeElements>
    <a:clrScheme name="Benutzerdefiniert 39">
      <a:dk1>
        <a:srgbClr val="000000"/>
      </a:dk1>
      <a:lt1>
        <a:srgbClr val="FFFFFF"/>
      </a:lt1>
      <a:dk2>
        <a:srgbClr val="2C3E50"/>
      </a:dk2>
      <a:lt2>
        <a:srgbClr val="FFFFFF"/>
      </a:lt2>
      <a:accent1>
        <a:srgbClr val="3498DB"/>
      </a:accent1>
      <a:accent2>
        <a:srgbClr val="3E2C1E"/>
      </a:accent2>
      <a:accent3>
        <a:srgbClr val="9BBB59"/>
      </a:accent3>
      <a:accent4>
        <a:srgbClr val="FFC000"/>
      </a:accent4>
      <a:accent5>
        <a:srgbClr val="814993"/>
      </a:accent5>
      <a:accent6>
        <a:srgbClr val="607274"/>
      </a:accent6>
      <a:hlink>
        <a:srgbClr val="7F7F7F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106</Words>
  <Application>Microsoft Office PowerPoint</Application>
  <PresentationFormat>On-screen Show (16:9)</PresentationFormat>
  <Paragraphs>18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Bebas Neue</vt:lpstr>
      <vt:lpstr>Noto Sans Symbols</vt:lpstr>
      <vt:lpstr>Simple Light</vt:lpstr>
      <vt:lpstr>PRESENTATIONLOAD</vt:lpstr>
      <vt:lpstr>United states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Ryan Wands</cp:lastModifiedBy>
  <cp:revision>5</cp:revision>
  <dcterms:modified xsi:type="dcterms:W3CDTF">2020-08-04T20:37:52Z</dcterms:modified>
</cp:coreProperties>
</file>